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14" r:id="rId1"/>
  </p:sldMasterIdLst>
  <p:sldIdLst>
    <p:sldId id="263" r:id="rId2"/>
    <p:sldId id="264" r:id="rId3"/>
    <p:sldId id="265" r:id="rId4"/>
    <p:sldId id="266" r:id="rId5"/>
    <p:sldId id="269" r:id="rId6"/>
    <p:sldId id="270" r:id="rId7"/>
    <p:sldId id="272" r:id="rId8"/>
    <p:sldId id="273" r:id="rId9"/>
    <p:sldId id="274" r:id="rId10"/>
    <p:sldId id="276" r:id="rId11"/>
    <p:sldId id="277" r:id="rId12"/>
    <p:sldId id="278" r:id="rId13"/>
    <p:sldId id="279" r:id="rId14"/>
    <p:sldId id="283" r:id="rId15"/>
    <p:sldId id="285" r:id="rId16"/>
    <p:sldId id="286" r:id="rId17"/>
    <p:sldId id="287" r:id="rId18"/>
    <p:sldId id="288" r:id="rId19"/>
    <p:sldId id="289" r:id="rId20"/>
    <p:sldId id="291" r:id="rId21"/>
    <p:sldId id="303" r:id="rId22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80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62707" y="1371600"/>
            <a:ext cx="109728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828800" y="3331698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609600"/>
            <a:ext cx="94488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2507786"/>
            <a:ext cx="94488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66400" y="6416676"/>
            <a:ext cx="1016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535113"/>
            <a:ext cx="5389033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362201"/>
            <a:ext cx="5386917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362201"/>
            <a:ext cx="5389033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1" y="1524001"/>
            <a:ext cx="4011084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609600"/>
            <a:ext cx="73152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438400" y="1831975"/>
            <a:ext cx="73152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38400" y="1166787"/>
            <a:ext cx="73152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3/27/2020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3/27/2020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" y="4241800"/>
            <a:ext cx="8968740" cy="2768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110983" y="4244340"/>
            <a:ext cx="3078479" cy="2768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" y="2590800"/>
            <a:ext cx="8968740" cy="1658620"/>
          </a:xfrm>
          <a:custGeom>
            <a:avLst/>
            <a:gdLst/>
            <a:ahLst/>
            <a:cxnLst/>
            <a:rect l="l" t="t" r="r" b="b"/>
            <a:pathLst>
              <a:path w="8968740" h="1658620">
                <a:moveTo>
                  <a:pt x="8968740" y="0"/>
                </a:moveTo>
                <a:lnTo>
                  <a:pt x="0" y="0"/>
                </a:lnTo>
                <a:lnTo>
                  <a:pt x="0" y="1658620"/>
                </a:lnTo>
                <a:lnTo>
                  <a:pt x="8968740" y="1658620"/>
                </a:lnTo>
                <a:lnTo>
                  <a:pt x="896874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110980" y="2590800"/>
            <a:ext cx="3078480" cy="1658620"/>
          </a:xfrm>
          <a:custGeom>
            <a:avLst/>
            <a:gdLst/>
            <a:ahLst/>
            <a:cxnLst/>
            <a:rect l="l" t="t" r="r" b="b"/>
            <a:pathLst>
              <a:path w="3078479" h="1658620">
                <a:moveTo>
                  <a:pt x="3078479" y="0"/>
                </a:moveTo>
                <a:lnTo>
                  <a:pt x="0" y="0"/>
                </a:lnTo>
                <a:lnTo>
                  <a:pt x="0" y="1658620"/>
                </a:lnTo>
                <a:lnTo>
                  <a:pt x="3078479" y="1658620"/>
                </a:lnTo>
                <a:lnTo>
                  <a:pt x="3078479" y="0"/>
                </a:lnTo>
                <a:close/>
              </a:path>
            </a:pathLst>
          </a:custGeom>
          <a:solidFill>
            <a:srgbClr val="EF931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893441" y="3207070"/>
            <a:ext cx="5857240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FFFFFF"/>
                </a:solidFill>
                <a:latin typeface="Trebuchet MS"/>
                <a:cs typeface="Trebuchet MS"/>
              </a:rPr>
              <a:t>POLITICAL</a:t>
            </a:r>
            <a:r>
              <a:rPr sz="5400" spc="-2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400" spc="-5" dirty="0">
                <a:solidFill>
                  <a:srgbClr val="FFFFFF"/>
                </a:solidFill>
                <a:latin typeface="Trebuchet MS"/>
                <a:cs typeface="Trebuchet MS"/>
              </a:rPr>
              <a:t>SCIENCE</a:t>
            </a:r>
            <a:endParaRPr sz="54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901309" y="4367784"/>
            <a:ext cx="28448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32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Introduction</a:t>
            </a:r>
            <a:endParaRPr sz="3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9142" y="922901"/>
            <a:ext cx="10747057" cy="6437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latin typeface="Trebuchet MS"/>
                <a:cs typeface="Trebuchet MS"/>
              </a:rPr>
              <a:t>SUBFIELDS </a:t>
            </a:r>
            <a:r>
              <a:rPr b="1" spc="-5" dirty="0">
                <a:latin typeface="Trebuchet MS"/>
                <a:cs typeface="Trebuchet MS"/>
              </a:rPr>
              <a:t>OF POLITICAL</a:t>
            </a:r>
            <a:r>
              <a:rPr b="1" spc="-215" dirty="0">
                <a:latin typeface="Trebuchet MS"/>
                <a:cs typeface="Trebuchet MS"/>
              </a:rPr>
              <a:t> </a:t>
            </a:r>
            <a:r>
              <a:rPr b="1" spc="-10" dirty="0">
                <a:latin typeface="Trebuchet MS"/>
                <a:cs typeface="Trebuchet MS"/>
              </a:rPr>
              <a:t>SCIENCE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59144" y="2309432"/>
            <a:ext cx="10747056" cy="3736022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241300" marR="5080" indent="-228600">
              <a:lnSpc>
                <a:spcPct val="90000"/>
              </a:lnSpc>
              <a:spcBef>
                <a:spcPts val="484"/>
              </a:spcBef>
              <a:buFont typeface="Arial"/>
              <a:buChar char="•"/>
              <a:tabLst>
                <a:tab pos="241300" algn="l"/>
              </a:tabLst>
            </a:pPr>
            <a:r>
              <a:rPr sz="3200" b="1" i="1" dirty="0">
                <a:solidFill>
                  <a:srgbClr val="FFFFFF"/>
                </a:solidFill>
                <a:latin typeface="Trebuchet MS"/>
                <a:cs typeface="Trebuchet MS"/>
              </a:rPr>
              <a:t>Comparative </a:t>
            </a:r>
            <a:r>
              <a:rPr sz="3200" b="1" i="1" spc="-5" dirty="0">
                <a:solidFill>
                  <a:srgbClr val="FFFFFF"/>
                </a:solidFill>
                <a:latin typeface="Trebuchet MS"/>
                <a:cs typeface="Trebuchet MS"/>
              </a:rPr>
              <a:t>Politics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examines politics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within 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other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nations, trying to establish generalizations  about institutions and political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culture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and  theories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200" spc="-45" dirty="0">
                <a:solidFill>
                  <a:srgbClr val="FFFFFF"/>
                </a:solidFill>
                <a:latin typeface="Trebuchet MS"/>
                <a:cs typeface="Trebuchet MS"/>
              </a:rPr>
              <a:t>democracy, </a:t>
            </a:r>
            <a:r>
              <a:rPr sz="3200" spc="-40" dirty="0">
                <a:solidFill>
                  <a:srgbClr val="FFFFFF"/>
                </a:solidFill>
                <a:latin typeface="Trebuchet MS"/>
                <a:cs typeface="Trebuchet MS"/>
              </a:rPr>
              <a:t>stability,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3200" spc="1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spc="-60" dirty="0">
                <a:solidFill>
                  <a:srgbClr val="FFFFFF"/>
                </a:solidFill>
                <a:latin typeface="Trebuchet MS"/>
                <a:cs typeface="Trebuchet MS"/>
              </a:rPr>
              <a:t>policy.</a:t>
            </a:r>
            <a:endParaRPr sz="3200" dirty="0">
              <a:latin typeface="Trebuchet MS"/>
              <a:cs typeface="Trebuchet MS"/>
            </a:endParaRPr>
          </a:p>
          <a:p>
            <a:pPr marL="241300" marR="255270" indent="-228600">
              <a:lnSpc>
                <a:spcPct val="90200"/>
              </a:lnSpc>
              <a:spcBef>
                <a:spcPts val="994"/>
              </a:spcBef>
              <a:buFont typeface="Arial"/>
              <a:buChar char="•"/>
              <a:tabLst>
                <a:tab pos="241300" algn="l"/>
              </a:tabLst>
            </a:pPr>
            <a:r>
              <a:rPr sz="3200" b="1" i="1" spc="-5" dirty="0">
                <a:solidFill>
                  <a:srgbClr val="FFFFFF"/>
                </a:solidFill>
                <a:latin typeface="Trebuchet MS"/>
                <a:cs typeface="Trebuchet MS"/>
              </a:rPr>
              <a:t>International </a:t>
            </a:r>
            <a:r>
              <a:rPr sz="3200" b="1" i="1" dirty="0">
                <a:solidFill>
                  <a:srgbClr val="FFFFFF"/>
                </a:solidFill>
                <a:latin typeface="Trebuchet MS"/>
                <a:cs typeface="Trebuchet MS"/>
              </a:rPr>
              <a:t>Relations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studies politics among  nations, including conflict, </a:t>
            </a:r>
            <a:r>
              <a:rPr sz="3200" spc="-45" dirty="0">
                <a:solidFill>
                  <a:srgbClr val="FFFFFF"/>
                </a:solidFill>
                <a:latin typeface="Trebuchet MS"/>
                <a:cs typeface="Trebuchet MS"/>
              </a:rPr>
              <a:t>diplomacy, 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international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law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and organizations, and  international political</a:t>
            </a:r>
            <a:r>
              <a:rPr sz="3200" spc="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spc="-55" dirty="0">
                <a:solidFill>
                  <a:srgbClr val="FFFFFF"/>
                </a:solidFill>
                <a:latin typeface="Trebuchet MS"/>
                <a:cs typeface="Trebuchet MS"/>
              </a:rPr>
              <a:t>economy.</a:t>
            </a:r>
            <a:endParaRPr sz="32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9142" y="922901"/>
            <a:ext cx="10899457" cy="6437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latin typeface="Trebuchet MS"/>
                <a:cs typeface="Trebuchet MS"/>
              </a:rPr>
              <a:t>SUBFIELDS </a:t>
            </a:r>
            <a:r>
              <a:rPr b="1" spc="-5" dirty="0">
                <a:latin typeface="Trebuchet MS"/>
                <a:cs typeface="Trebuchet MS"/>
              </a:rPr>
              <a:t>OF POLITICAL</a:t>
            </a:r>
            <a:r>
              <a:rPr b="1" spc="-215" dirty="0">
                <a:latin typeface="Trebuchet MS"/>
                <a:cs typeface="Trebuchet MS"/>
              </a:rPr>
              <a:t> </a:t>
            </a:r>
            <a:r>
              <a:rPr b="1" spc="-10" dirty="0">
                <a:latin typeface="Trebuchet MS"/>
                <a:cs typeface="Trebuchet MS"/>
              </a:rPr>
              <a:t>SCIENCE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59144" y="2309433"/>
            <a:ext cx="10747056" cy="1973874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241300" marR="35560" indent="-228600">
              <a:lnSpc>
                <a:spcPct val="90100"/>
              </a:lnSpc>
              <a:spcBef>
                <a:spcPts val="480"/>
              </a:spcBef>
              <a:buFont typeface="Arial"/>
              <a:buChar char="•"/>
              <a:tabLst>
                <a:tab pos="241300" algn="l"/>
              </a:tabLst>
            </a:pPr>
            <a:r>
              <a:rPr sz="3200" b="1" i="1" spc="-5" dirty="0">
                <a:solidFill>
                  <a:srgbClr val="FFFFFF"/>
                </a:solidFill>
                <a:latin typeface="Trebuchet MS"/>
                <a:cs typeface="Trebuchet MS"/>
              </a:rPr>
              <a:t>Political </a:t>
            </a:r>
            <a:r>
              <a:rPr sz="3200" b="1" i="1" spc="-10" dirty="0">
                <a:solidFill>
                  <a:srgbClr val="FFFFFF"/>
                </a:solidFill>
                <a:latin typeface="Trebuchet MS"/>
                <a:cs typeface="Trebuchet MS"/>
              </a:rPr>
              <a:t>Theory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,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both classic and modern,  attempts to define the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good </a:t>
            </a:r>
            <a:r>
              <a:rPr sz="3200" spc="-60" dirty="0">
                <a:solidFill>
                  <a:srgbClr val="FFFFFF"/>
                </a:solidFill>
                <a:latin typeface="Trebuchet MS"/>
                <a:cs typeface="Trebuchet MS"/>
              </a:rPr>
              <a:t>polity,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often focused  on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major</a:t>
            </a:r>
            <a:r>
              <a:rPr sz="32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thinkers.</a:t>
            </a:r>
            <a:endParaRPr sz="3200" dirty="0">
              <a:latin typeface="Trebuchet MS"/>
              <a:cs typeface="Trebuchet MS"/>
            </a:endParaRPr>
          </a:p>
          <a:p>
            <a:pPr marL="241300" marR="5080" indent="-228600">
              <a:lnSpc>
                <a:spcPts val="3460"/>
              </a:lnSpc>
              <a:spcBef>
                <a:spcPts val="1035"/>
              </a:spcBef>
              <a:buFont typeface="Arial"/>
              <a:buChar char="•"/>
              <a:tabLst>
                <a:tab pos="241300" algn="l"/>
              </a:tabLst>
            </a:pPr>
            <a:r>
              <a:rPr sz="3200" b="1" i="1" spc="-5" dirty="0">
                <a:solidFill>
                  <a:srgbClr val="FFFFFF"/>
                </a:solidFill>
                <a:latin typeface="Trebuchet MS"/>
                <a:cs typeface="Trebuchet MS"/>
              </a:rPr>
              <a:t>Public Administration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studies how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bureaucracies 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work and how they can be</a:t>
            </a:r>
            <a:r>
              <a:rPr sz="3200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improved.</a:t>
            </a:r>
            <a:endParaRPr sz="32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9142" y="922901"/>
            <a:ext cx="10975657" cy="6437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latin typeface="Trebuchet MS"/>
                <a:cs typeface="Trebuchet MS"/>
              </a:rPr>
              <a:t>SUBFIELDS </a:t>
            </a:r>
            <a:r>
              <a:rPr b="1" spc="-5" dirty="0">
                <a:latin typeface="Trebuchet MS"/>
                <a:cs typeface="Trebuchet MS"/>
              </a:rPr>
              <a:t>OF POLITICAL</a:t>
            </a:r>
            <a:r>
              <a:rPr b="1" spc="-215" dirty="0">
                <a:latin typeface="Trebuchet MS"/>
                <a:cs typeface="Trebuchet MS"/>
              </a:rPr>
              <a:t> </a:t>
            </a:r>
            <a:r>
              <a:rPr b="1" spc="-10" dirty="0">
                <a:latin typeface="Trebuchet MS"/>
                <a:cs typeface="Trebuchet MS"/>
              </a:rPr>
              <a:t>SCIENCE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59145" y="2309433"/>
            <a:ext cx="10670855" cy="2405787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241300" marR="213360" indent="-228600">
              <a:lnSpc>
                <a:spcPct val="90100"/>
              </a:lnSpc>
              <a:spcBef>
                <a:spcPts val="480"/>
              </a:spcBef>
              <a:buFont typeface="Arial"/>
              <a:buChar char="•"/>
              <a:tabLst>
                <a:tab pos="241300" algn="l"/>
              </a:tabLst>
            </a:pPr>
            <a:r>
              <a:rPr sz="3200" b="1" i="1" spc="-5" dirty="0">
                <a:solidFill>
                  <a:srgbClr val="FFFFFF"/>
                </a:solidFill>
                <a:latin typeface="Trebuchet MS"/>
                <a:cs typeface="Trebuchet MS"/>
              </a:rPr>
              <a:t>Constitutional </a:t>
            </a:r>
            <a:r>
              <a:rPr sz="3200" b="1" i="1" dirty="0">
                <a:solidFill>
                  <a:srgbClr val="FFFFFF"/>
                </a:solidFill>
                <a:latin typeface="Trebuchet MS"/>
                <a:cs typeface="Trebuchet MS"/>
              </a:rPr>
              <a:t>Law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studies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applications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and  evolution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Constitution within the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legal 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system.</a:t>
            </a:r>
            <a:endParaRPr sz="3200" dirty="0">
              <a:latin typeface="Trebuchet MS"/>
              <a:cs typeface="Trebuchet MS"/>
            </a:endParaRPr>
          </a:p>
          <a:p>
            <a:pPr marL="241300" marR="5080" indent="-228600">
              <a:lnSpc>
                <a:spcPct val="90100"/>
              </a:lnSpc>
              <a:spcBef>
                <a:spcPts val="985"/>
              </a:spcBef>
              <a:buFont typeface="Arial"/>
              <a:buChar char="•"/>
              <a:tabLst>
                <a:tab pos="241300" algn="l"/>
              </a:tabLst>
            </a:pPr>
            <a:r>
              <a:rPr sz="3200" b="1" i="1" spc="-5" dirty="0">
                <a:solidFill>
                  <a:srgbClr val="FFFFFF"/>
                </a:solidFill>
                <a:latin typeface="Trebuchet MS"/>
                <a:cs typeface="Trebuchet MS"/>
              </a:rPr>
              <a:t>Public </a:t>
            </a:r>
            <a:r>
              <a:rPr sz="3200" b="1" i="1" spc="-10" dirty="0">
                <a:solidFill>
                  <a:srgbClr val="FFFFFF"/>
                </a:solidFill>
                <a:latin typeface="Trebuchet MS"/>
                <a:cs typeface="Trebuchet MS"/>
              </a:rPr>
              <a:t>Policy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studies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interface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politics and  economics with an eye to developing effective  programs.</a:t>
            </a:r>
            <a:endParaRPr sz="32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0045" y="966215"/>
            <a:ext cx="1108995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5" dirty="0">
                <a:latin typeface="Trebuchet MS"/>
                <a:cs typeface="Trebuchet MS"/>
              </a:rPr>
              <a:t>IMPORTANCE </a:t>
            </a:r>
            <a:r>
              <a:rPr sz="3600" b="1" spc="-5" dirty="0">
                <a:latin typeface="Trebuchet MS"/>
                <a:cs typeface="Trebuchet MS"/>
              </a:rPr>
              <a:t>OF STUDYING </a:t>
            </a:r>
            <a:r>
              <a:rPr sz="3600" b="1" dirty="0">
                <a:latin typeface="Trebuchet MS"/>
                <a:cs typeface="Trebuchet MS"/>
              </a:rPr>
              <a:t>POLITICAL</a:t>
            </a:r>
            <a:r>
              <a:rPr sz="3600" b="1" spc="-120" dirty="0">
                <a:latin typeface="Trebuchet MS"/>
                <a:cs typeface="Trebuchet MS"/>
              </a:rPr>
              <a:t> </a:t>
            </a:r>
            <a:r>
              <a:rPr sz="3600" b="1" spc="-10" dirty="0">
                <a:latin typeface="Trebuchet MS"/>
                <a:cs typeface="Trebuchet MS"/>
              </a:rPr>
              <a:t>SCIENCE</a:t>
            </a:r>
            <a:endParaRPr sz="3600" dirty="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3401" y="2309431"/>
            <a:ext cx="10744199" cy="1966564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41300" marR="5080" indent="-2286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241300" algn="l"/>
              </a:tabLst>
            </a:pPr>
            <a:r>
              <a:rPr sz="3200" spc="-20" dirty="0">
                <a:solidFill>
                  <a:srgbClr val="FFFFFF"/>
                </a:solidFill>
                <a:latin typeface="Trebuchet MS"/>
                <a:cs typeface="Trebuchet MS"/>
              </a:rPr>
              <a:t>Political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science is training in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objective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and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often 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complex</a:t>
            </a:r>
            <a:r>
              <a:rPr sz="320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analysis.</a:t>
            </a:r>
            <a:endParaRPr sz="3200" dirty="0">
              <a:latin typeface="Trebuchet MS"/>
              <a:cs typeface="Trebuchet MS"/>
            </a:endParaRPr>
          </a:p>
          <a:p>
            <a:pPr marL="241300" marR="1847214" indent="-228600">
              <a:lnSpc>
                <a:spcPts val="3440"/>
              </a:lnSpc>
              <a:spcBef>
                <a:spcPts val="1015"/>
              </a:spcBef>
              <a:buFont typeface="Arial"/>
              <a:buChar char="•"/>
              <a:tabLst>
                <a:tab pos="241300" algn="l"/>
              </a:tabLst>
            </a:pPr>
            <a:r>
              <a:rPr sz="3200" spc="-20" dirty="0">
                <a:solidFill>
                  <a:srgbClr val="FFFFFF"/>
                </a:solidFill>
                <a:latin typeface="Trebuchet MS"/>
                <a:cs typeface="Trebuchet MS"/>
              </a:rPr>
              <a:t>Political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science can contribute to </a:t>
            </a:r>
            <a:r>
              <a:rPr sz="3200" dirty="0" smtClean="0">
                <a:solidFill>
                  <a:srgbClr val="FFFFFF"/>
                </a:solidFill>
                <a:latin typeface="Trebuchet MS"/>
                <a:cs typeface="Trebuchet MS"/>
              </a:rPr>
              <a:t>good</a:t>
            </a:r>
            <a:r>
              <a:rPr lang="en-US" sz="32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spc="-5" dirty="0" smtClean="0">
                <a:solidFill>
                  <a:srgbClr val="FFFFFF"/>
                </a:solidFill>
                <a:latin typeface="Trebuchet MS"/>
                <a:cs typeface="Trebuchet MS"/>
              </a:rPr>
              <a:t>government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32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9144" y="922900"/>
            <a:ext cx="2593656" cy="6437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10" dirty="0">
                <a:latin typeface="Trebuchet MS"/>
                <a:cs typeface="Trebuchet MS"/>
              </a:rPr>
              <a:t>Ideology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59145" y="2309434"/>
            <a:ext cx="10518455" cy="966290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41300" marR="5080" indent="-2286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A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belief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system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that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society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can be improved by 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following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certain doctrines; usually ends in</a:t>
            </a:r>
            <a:r>
              <a:rPr sz="3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i="1" dirty="0">
                <a:solidFill>
                  <a:srgbClr val="FFFFFF"/>
                </a:solidFill>
                <a:latin typeface="Trebuchet MS"/>
                <a:cs typeface="Trebuchet MS"/>
              </a:rPr>
              <a:t>ism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32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9142" y="922901"/>
            <a:ext cx="7165657" cy="6437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latin typeface="Trebuchet MS"/>
                <a:cs typeface="Trebuchet MS"/>
              </a:rPr>
              <a:t>POLITICAL</a:t>
            </a:r>
            <a:r>
              <a:rPr b="1" spc="-225" dirty="0">
                <a:latin typeface="Trebuchet MS"/>
                <a:cs typeface="Trebuchet MS"/>
              </a:rPr>
              <a:t> </a:t>
            </a:r>
            <a:r>
              <a:rPr b="1" dirty="0">
                <a:latin typeface="Trebuchet MS"/>
                <a:cs typeface="Trebuchet MS"/>
              </a:rPr>
              <a:t>IDEOLOGIES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59144" y="2309435"/>
            <a:ext cx="10594656" cy="2867323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41300" marR="497840" indent="-2286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241300" algn="l"/>
              </a:tabLst>
            </a:pPr>
            <a:r>
              <a:rPr sz="3200" b="1" spc="-10" dirty="0">
                <a:solidFill>
                  <a:srgbClr val="FFFFFF"/>
                </a:solidFill>
                <a:latin typeface="Trebuchet MS"/>
                <a:cs typeface="Trebuchet MS"/>
              </a:rPr>
              <a:t>Democratic.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An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ideology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that puts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emphasis</a:t>
            </a:r>
            <a:r>
              <a:rPr sz="32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on 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the rule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3200" spc="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spc="-45" dirty="0">
                <a:solidFill>
                  <a:srgbClr val="FFFFFF"/>
                </a:solidFill>
                <a:latin typeface="Trebuchet MS"/>
                <a:cs typeface="Trebuchet MS"/>
              </a:rPr>
              <a:t>majority.</a:t>
            </a:r>
            <a:endParaRPr sz="3200" dirty="0">
              <a:latin typeface="Trebuchet MS"/>
              <a:cs typeface="Trebuchet MS"/>
            </a:endParaRPr>
          </a:p>
          <a:p>
            <a:pPr marL="241300" marR="5080" indent="-228600">
              <a:lnSpc>
                <a:spcPct val="90000"/>
              </a:lnSpc>
              <a:spcBef>
                <a:spcPts val="955"/>
              </a:spcBef>
              <a:buFont typeface="Arial"/>
              <a:buChar char="•"/>
              <a:tabLst>
                <a:tab pos="241300" algn="l"/>
              </a:tabLst>
            </a:pPr>
            <a:r>
              <a:rPr sz="3200" b="1" dirty="0">
                <a:solidFill>
                  <a:srgbClr val="FFFFFF"/>
                </a:solidFill>
                <a:latin typeface="Trebuchet MS"/>
                <a:cs typeface="Trebuchet MS"/>
              </a:rPr>
              <a:t>Socialism. </a:t>
            </a:r>
            <a:r>
              <a:rPr sz="3200" spc="-85" dirty="0">
                <a:solidFill>
                  <a:srgbClr val="FFFFFF"/>
                </a:solidFill>
                <a:latin typeface="Trebuchet MS"/>
                <a:cs typeface="Trebuchet MS"/>
              </a:rPr>
              <a:t>Takes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a socio-economic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system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 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distribution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properties and income is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under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the  control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society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and not by the exercise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discretion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every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member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3200" spc="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spc="-45" dirty="0">
                <a:solidFill>
                  <a:srgbClr val="FFFFFF"/>
                </a:solidFill>
                <a:latin typeface="Trebuchet MS"/>
                <a:cs typeface="Trebuchet MS"/>
              </a:rPr>
              <a:t>community.</a:t>
            </a:r>
            <a:endParaRPr sz="32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9142" y="922901"/>
            <a:ext cx="6860857" cy="6437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latin typeface="Trebuchet MS"/>
                <a:cs typeface="Trebuchet MS"/>
              </a:rPr>
              <a:t>POLITICAL</a:t>
            </a:r>
            <a:r>
              <a:rPr b="1" spc="-225" dirty="0">
                <a:latin typeface="Trebuchet MS"/>
                <a:cs typeface="Trebuchet MS"/>
              </a:rPr>
              <a:t> </a:t>
            </a:r>
            <a:r>
              <a:rPr b="1" dirty="0">
                <a:latin typeface="Trebuchet MS"/>
                <a:cs typeface="Trebuchet MS"/>
              </a:rPr>
              <a:t>IDEOLOGIES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59145" y="2309432"/>
            <a:ext cx="10594655" cy="1834989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241300" marR="5080" indent="-228600">
              <a:lnSpc>
                <a:spcPct val="90000"/>
              </a:lnSpc>
              <a:spcBef>
                <a:spcPts val="484"/>
              </a:spcBef>
              <a:buFont typeface="Arial"/>
              <a:buChar char="•"/>
              <a:tabLst>
                <a:tab pos="241300" algn="l"/>
              </a:tabLst>
            </a:pPr>
            <a:r>
              <a:rPr sz="3200" b="1" dirty="0">
                <a:solidFill>
                  <a:srgbClr val="FFFFFF"/>
                </a:solidFill>
                <a:latin typeface="Trebuchet MS"/>
                <a:cs typeface="Trebuchet MS"/>
              </a:rPr>
              <a:t>Communism.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This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is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where every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member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 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community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owns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all the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wealth,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shall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take part to  attain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this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wealth, and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shall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be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given on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share 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according to his</a:t>
            </a:r>
            <a:r>
              <a:rPr sz="3200" spc="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needs.</a:t>
            </a:r>
            <a:endParaRPr sz="32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9142" y="922901"/>
            <a:ext cx="7699057" cy="6437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latin typeface="Trebuchet MS"/>
                <a:cs typeface="Trebuchet MS"/>
              </a:rPr>
              <a:t>POLITICAL</a:t>
            </a:r>
            <a:r>
              <a:rPr b="1" spc="-225" dirty="0">
                <a:latin typeface="Trebuchet MS"/>
                <a:cs typeface="Trebuchet MS"/>
              </a:rPr>
              <a:t> </a:t>
            </a:r>
            <a:r>
              <a:rPr b="1" dirty="0">
                <a:latin typeface="Trebuchet MS"/>
                <a:cs typeface="Trebuchet MS"/>
              </a:rPr>
              <a:t>IDEOLOGIES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59145" y="2309432"/>
            <a:ext cx="10594655" cy="2873734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241300" marR="5080" indent="-228600">
              <a:lnSpc>
                <a:spcPct val="90000"/>
              </a:lnSpc>
              <a:spcBef>
                <a:spcPts val="484"/>
              </a:spcBef>
              <a:buFont typeface="Arial"/>
              <a:buChar char="•"/>
              <a:tabLst>
                <a:tab pos="241300" algn="l"/>
              </a:tabLst>
            </a:pPr>
            <a:r>
              <a:rPr sz="3200" b="1" spc="-10" dirty="0">
                <a:solidFill>
                  <a:srgbClr val="FFFFFF"/>
                </a:solidFill>
                <a:latin typeface="Trebuchet MS"/>
                <a:cs typeface="Trebuchet MS"/>
              </a:rPr>
              <a:t>Liberalism.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This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belief recognizes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role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 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community in promoting, protecting, and  controlling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value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rights and liberty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every 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citizen in the development and improvement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3200" spc="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spc="-45" dirty="0">
                <a:solidFill>
                  <a:srgbClr val="FFFFFF"/>
                </a:solidFill>
                <a:latin typeface="Trebuchet MS"/>
                <a:cs typeface="Trebuchet MS"/>
              </a:rPr>
              <a:t>community.</a:t>
            </a:r>
            <a:endParaRPr sz="3200" dirty="0">
              <a:latin typeface="Trebuchet MS"/>
              <a:cs typeface="Trebuchet MS"/>
            </a:endParaRPr>
          </a:p>
          <a:p>
            <a:pPr marL="241300" marR="1274445" indent="-228600">
              <a:lnSpc>
                <a:spcPts val="3460"/>
              </a:lnSpc>
              <a:spcBef>
                <a:spcPts val="1055"/>
              </a:spcBef>
              <a:buFont typeface="Arial"/>
              <a:buChar char="•"/>
              <a:tabLst>
                <a:tab pos="241300" algn="l"/>
              </a:tabLst>
            </a:pPr>
            <a:r>
              <a:rPr sz="3200" b="1" spc="-5" dirty="0">
                <a:solidFill>
                  <a:srgbClr val="FFFFFF"/>
                </a:solidFill>
                <a:latin typeface="Trebuchet MS"/>
                <a:cs typeface="Trebuchet MS"/>
              </a:rPr>
              <a:t>Conservatism.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Ideology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keeping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systems  largely</a:t>
            </a:r>
            <a:r>
              <a:rPr sz="3200" spc="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unchanged.</a:t>
            </a:r>
            <a:endParaRPr sz="32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9142" y="922901"/>
            <a:ext cx="7775257" cy="6437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latin typeface="Trebuchet MS"/>
                <a:cs typeface="Trebuchet MS"/>
              </a:rPr>
              <a:t>POLITICAL</a:t>
            </a:r>
            <a:r>
              <a:rPr b="1" spc="-225" dirty="0">
                <a:latin typeface="Trebuchet MS"/>
                <a:cs typeface="Trebuchet MS"/>
              </a:rPr>
              <a:t> </a:t>
            </a:r>
            <a:r>
              <a:rPr b="1" dirty="0">
                <a:latin typeface="Trebuchet MS"/>
                <a:cs typeface="Trebuchet MS"/>
              </a:rPr>
              <a:t>IDEOLOGIES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59141" y="2309434"/>
            <a:ext cx="10518459" cy="1834989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241300" marR="5080" indent="-228600">
              <a:lnSpc>
                <a:spcPct val="90000"/>
              </a:lnSpc>
              <a:spcBef>
                <a:spcPts val="484"/>
              </a:spcBef>
              <a:buFont typeface="Arial"/>
              <a:buChar char="•"/>
              <a:tabLst>
                <a:tab pos="241300" algn="l"/>
              </a:tabLst>
            </a:pPr>
            <a:r>
              <a:rPr sz="3200" b="1" dirty="0">
                <a:solidFill>
                  <a:srgbClr val="FFFFFF"/>
                </a:solidFill>
                <a:latin typeface="Trebuchet MS"/>
                <a:cs typeface="Trebuchet MS"/>
              </a:rPr>
              <a:t>Anarchism.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A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belief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that governmental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rules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and 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policies are against the exercise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liberty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and  interest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every member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society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and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thus 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aptly become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a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community without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a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rule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3200" spc="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spc="-85" dirty="0">
                <a:solidFill>
                  <a:srgbClr val="FFFFFF"/>
                </a:solidFill>
                <a:latin typeface="Trebuchet MS"/>
                <a:cs typeface="Trebuchet MS"/>
              </a:rPr>
              <a:t>law.</a:t>
            </a:r>
            <a:endParaRPr sz="32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9142" y="922901"/>
            <a:ext cx="7775257" cy="6437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latin typeface="Trebuchet MS"/>
                <a:cs typeface="Trebuchet MS"/>
              </a:rPr>
              <a:t>POLITICAL</a:t>
            </a:r>
            <a:r>
              <a:rPr b="1" spc="-225" dirty="0">
                <a:latin typeface="Trebuchet MS"/>
                <a:cs typeface="Trebuchet MS"/>
              </a:rPr>
              <a:t> </a:t>
            </a:r>
            <a:r>
              <a:rPr b="1" dirty="0">
                <a:latin typeface="Trebuchet MS"/>
                <a:cs typeface="Trebuchet MS"/>
              </a:rPr>
              <a:t>IDEOLOGIES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59145" y="2309432"/>
            <a:ext cx="10442255" cy="966290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41300" marR="5080" indent="-2286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241300" algn="l"/>
              </a:tabLst>
            </a:pPr>
            <a:r>
              <a:rPr sz="3200" b="1" dirty="0">
                <a:solidFill>
                  <a:srgbClr val="FFFFFF"/>
                </a:solidFill>
                <a:latin typeface="Trebuchet MS"/>
                <a:cs typeface="Trebuchet MS"/>
              </a:rPr>
              <a:t>Islamism.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Muslim religion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turned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into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a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political  </a:t>
            </a:r>
            <a:r>
              <a:rPr sz="3200" spc="-50" dirty="0">
                <a:solidFill>
                  <a:srgbClr val="FFFFFF"/>
                </a:solidFill>
                <a:latin typeface="Trebuchet MS"/>
                <a:cs typeface="Trebuchet MS"/>
              </a:rPr>
              <a:t>ideology.</a:t>
            </a:r>
            <a:endParaRPr sz="32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" y="1971043"/>
            <a:ext cx="10436860" cy="3200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586719" y="1971039"/>
            <a:ext cx="1602740" cy="1447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" y="609600"/>
            <a:ext cx="10436860" cy="1369060"/>
          </a:xfrm>
          <a:custGeom>
            <a:avLst/>
            <a:gdLst/>
            <a:ahLst/>
            <a:cxnLst/>
            <a:rect l="l" t="t" r="r" b="b"/>
            <a:pathLst>
              <a:path w="10436860" h="1369060">
                <a:moveTo>
                  <a:pt x="10436860" y="0"/>
                </a:moveTo>
                <a:lnTo>
                  <a:pt x="0" y="0"/>
                </a:lnTo>
                <a:lnTo>
                  <a:pt x="0" y="1369060"/>
                </a:lnTo>
                <a:lnTo>
                  <a:pt x="10436860" y="1369060"/>
                </a:lnTo>
                <a:lnTo>
                  <a:pt x="1043686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586719" y="609600"/>
            <a:ext cx="1602740" cy="1369060"/>
          </a:xfrm>
          <a:custGeom>
            <a:avLst/>
            <a:gdLst/>
            <a:ahLst/>
            <a:cxnLst/>
            <a:rect l="l" t="t" r="r" b="b"/>
            <a:pathLst>
              <a:path w="1602740" h="1369060">
                <a:moveTo>
                  <a:pt x="1602740" y="0"/>
                </a:moveTo>
                <a:lnTo>
                  <a:pt x="0" y="0"/>
                </a:lnTo>
                <a:lnTo>
                  <a:pt x="0" y="1369060"/>
                </a:lnTo>
                <a:lnTo>
                  <a:pt x="1602740" y="1369060"/>
                </a:lnTo>
                <a:lnTo>
                  <a:pt x="1602740" y="0"/>
                </a:lnTo>
                <a:close/>
              </a:path>
            </a:pathLst>
          </a:custGeom>
          <a:solidFill>
            <a:srgbClr val="39CD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759143" y="922901"/>
            <a:ext cx="7165657" cy="6437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654810" algn="l"/>
              </a:tabLst>
            </a:pPr>
            <a:r>
              <a:rPr dirty="0"/>
              <a:t>FOC</a:t>
            </a:r>
            <a:r>
              <a:rPr spc="10" dirty="0"/>
              <a:t>U</a:t>
            </a:r>
            <a:r>
              <a:rPr dirty="0"/>
              <a:t>S	</a:t>
            </a:r>
            <a:r>
              <a:rPr lang="en-US" dirty="0" smtClean="0"/>
              <a:t> </a:t>
            </a:r>
            <a:r>
              <a:rPr spc="-15" dirty="0" smtClean="0"/>
              <a:t>Q</a:t>
            </a:r>
            <a:r>
              <a:rPr spc="-5" dirty="0" smtClean="0"/>
              <a:t>UESTIONS</a:t>
            </a:r>
            <a:endParaRPr spc="-5" dirty="0"/>
          </a:p>
        </p:txBody>
      </p:sp>
      <p:sp>
        <p:nvSpPr>
          <p:cNvPr id="8" name="object 8"/>
          <p:cNvSpPr txBox="1"/>
          <p:nvPr/>
        </p:nvSpPr>
        <p:spPr>
          <a:xfrm>
            <a:off x="759145" y="2230692"/>
            <a:ext cx="8582025" cy="35060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28320" indent="-516255">
              <a:lnSpc>
                <a:spcPts val="3560"/>
              </a:lnSpc>
              <a:spcBef>
                <a:spcPts val="100"/>
              </a:spcBef>
              <a:buAutoNum type="arabicPeriod"/>
              <a:tabLst>
                <a:tab pos="528320" algn="l"/>
                <a:tab pos="528955" algn="l"/>
              </a:tabLst>
            </a:pPr>
            <a:r>
              <a:rPr sz="3000" spc="-5" dirty="0">
                <a:solidFill>
                  <a:srgbClr val="FFFFFF"/>
                </a:solidFill>
                <a:latin typeface="Trebuchet MS"/>
                <a:cs typeface="Trebuchet MS"/>
              </a:rPr>
              <a:t>What is</a:t>
            </a:r>
            <a:r>
              <a:rPr sz="30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spc="-5" dirty="0">
                <a:solidFill>
                  <a:srgbClr val="FFFFFF"/>
                </a:solidFill>
                <a:latin typeface="Trebuchet MS"/>
                <a:cs typeface="Trebuchet MS"/>
              </a:rPr>
              <a:t>politics?</a:t>
            </a:r>
            <a:endParaRPr sz="3000" dirty="0">
              <a:latin typeface="Trebuchet MS"/>
              <a:cs typeface="Trebuchet MS"/>
            </a:endParaRPr>
          </a:p>
          <a:p>
            <a:pPr marL="528320" indent="-516255">
              <a:lnSpc>
                <a:spcPts val="3520"/>
              </a:lnSpc>
              <a:buAutoNum type="arabicPeriod"/>
              <a:tabLst>
                <a:tab pos="528320" algn="l"/>
                <a:tab pos="528955" algn="l"/>
              </a:tabLst>
            </a:pPr>
            <a:r>
              <a:rPr sz="3000" spc="-5" dirty="0">
                <a:solidFill>
                  <a:srgbClr val="FFFFFF"/>
                </a:solidFill>
                <a:latin typeface="Trebuchet MS"/>
                <a:cs typeface="Trebuchet MS"/>
              </a:rPr>
              <a:t>What is political</a:t>
            </a:r>
            <a:r>
              <a:rPr sz="3000" spc="-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spc="-5" dirty="0">
                <a:solidFill>
                  <a:srgbClr val="FFFFFF"/>
                </a:solidFill>
                <a:latin typeface="Trebuchet MS"/>
                <a:cs typeface="Trebuchet MS"/>
              </a:rPr>
              <a:t>science?</a:t>
            </a:r>
            <a:endParaRPr sz="3000" dirty="0">
              <a:latin typeface="Trebuchet MS"/>
              <a:cs typeface="Trebuchet MS"/>
            </a:endParaRPr>
          </a:p>
          <a:p>
            <a:pPr marL="528320" marR="5080" indent="-516255">
              <a:lnSpc>
                <a:spcPct val="70000"/>
              </a:lnSpc>
              <a:spcBef>
                <a:spcPts val="1040"/>
              </a:spcBef>
              <a:buAutoNum type="arabicPeriod"/>
              <a:tabLst>
                <a:tab pos="528320" algn="l"/>
                <a:tab pos="528955" algn="l"/>
              </a:tabLst>
            </a:pPr>
            <a:r>
              <a:rPr sz="3000" spc="-5" dirty="0">
                <a:solidFill>
                  <a:srgbClr val="FFFFFF"/>
                </a:solidFill>
                <a:latin typeface="Trebuchet MS"/>
                <a:cs typeface="Trebuchet MS"/>
              </a:rPr>
              <a:t>What is power? What are 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the </a:t>
            </a:r>
            <a:r>
              <a:rPr sz="3000" spc="-5" dirty="0">
                <a:solidFill>
                  <a:srgbClr val="FFFFFF"/>
                </a:solidFill>
                <a:latin typeface="Trebuchet MS"/>
                <a:cs typeface="Trebuchet MS"/>
              </a:rPr>
              <a:t>different types 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of  </a:t>
            </a:r>
            <a:r>
              <a:rPr sz="3000" spc="-5" dirty="0">
                <a:solidFill>
                  <a:srgbClr val="FFFFFF"/>
                </a:solidFill>
                <a:latin typeface="Trebuchet MS"/>
                <a:cs typeface="Trebuchet MS"/>
              </a:rPr>
              <a:t>power?</a:t>
            </a:r>
            <a:endParaRPr sz="3000" dirty="0">
              <a:latin typeface="Trebuchet MS"/>
              <a:cs typeface="Trebuchet MS"/>
            </a:endParaRPr>
          </a:p>
          <a:p>
            <a:pPr marL="528320" indent="-516255">
              <a:lnSpc>
                <a:spcPts val="3479"/>
              </a:lnSpc>
              <a:buAutoNum type="arabicPeriod"/>
              <a:tabLst>
                <a:tab pos="528320" algn="l"/>
                <a:tab pos="528955" algn="l"/>
              </a:tabLst>
            </a:pPr>
            <a:r>
              <a:rPr sz="3000" spc="-5" dirty="0">
                <a:solidFill>
                  <a:srgbClr val="FFFFFF"/>
                </a:solidFill>
                <a:latin typeface="Trebuchet MS"/>
                <a:cs typeface="Trebuchet MS"/>
              </a:rPr>
              <a:t>Is 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the 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use 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000" spc="-5" dirty="0">
                <a:solidFill>
                  <a:srgbClr val="FFFFFF"/>
                </a:solidFill>
                <a:latin typeface="Trebuchet MS"/>
                <a:cs typeface="Trebuchet MS"/>
              </a:rPr>
              <a:t>power ethical 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or</a:t>
            </a:r>
            <a:r>
              <a:rPr sz="30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spc="-5" dirty="0">
                <a:solidFill>
                  <a:srgbClr val="FFFFFF"/>
                </a:solidFill>
                <a:latin typeface="Trebuchet MS"/>
                <a:cs typeface="Trebuchet MS"/>
              </a:rPr>
              <a:t>unethical?</a:t>
            </a:r>
            <a:endParaRPr sz="3000" dirty="0">
              <a:latin typeface="Trebuchet MS"/>
              <a:cs typeface="Trebuchet MS"/>
            </a:endParaRPr>
          </a:p>
          <a:p>
            <a:pPr marL="528320" indent="-516255">
              <a:lnSpc>
                <a:spcPts val="3520"/>
              </a:lnSpc>
              <a:buAutoNum type="arabicPeriod"/>
              <a:tabLst>
                <a:tab pos="528320" algn="l"/>
                <a:tab pos="528955" algn="l"/>
              </a:tabLst>
            </a:pP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Name some </a:t>
            </a:r>
            <a:r>
              <a:rPr sz="3000" spc="-5" dirty="0">
                <a:solidFill>
                  <a:srgbClr val="FFFFFF"/>
                </a:solidFill>
                <a:latin typeface="Trebuchet MS"/>
                <a:cs typeface="Trebuchet MS"/>
              </a:rPr>
              <a:t>subfields 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000" spc="-5" dirty="0">
                <a:solidFill>
                  <a:srgbClr val="FFFFFF"/>
                </a:solidFill>
                <a:latin typeface="Trebuchet MS"/>
                <a:cs typeface="Trebuchet MS"/>
              </a:rPr>
              <a:t>political</a:t>
            </a:r>
            <a:r>
              <a:rPr sz="30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spc="-5" dirty="0">
                <a:solidFill>
                  <a:srgbClr val="FFFFFF"/>
                </a:solidFill>
                <a:latin typeface="Trebuchet MS"/>
                <a:cs typeface="Trebuchet MS"/>
              </a:rPr>
              <a:t>science.</a:t>
            </a:r>
            <a:endParaRPr sz="3000" dirty="0">
              <a:latin typeface="Trebuchet MS"/>
              <a:cs typeface="Trebuchet MS"/>
            </a:endParaRPr>
          </a:p>
          <a:p>
            <a:pPr marL="528320" indent="-516255">
              <a:lnSpc>
                <a:spcPts val="3520"/>
              </a:lnSpc>
              <a:buAutoNum type="arabicPeriod"/>
              <a:tabLst>
                <a:tab pos="528320" algn="l"/>
                <a:tab pos="528955" algn="l"/>
              </a:tabLst>
            </a:pP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Name some </a:t>
            </a:r>
            <a:r>
              <a:rPr sz="3000" spc="-5" dirty="0">
                <a:solidFill>
                  <a:srgbClr val="FFFFFF"/>
                </a:solidFill>
                <a:latin typeface="Trebuchet MS"/>
                <a:cs typeface="Trebuchet MS"/>
              </a:rPr>
              <a:t>political</a:t>
            </a:r>
            <a:r>
              <a:rPr sz="3000" spc="-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spc="-5" dirty="0">
                <a:solidFill>
                  <a:srgbClr val="FFFFFF"/>
                </a:solidFill>
                <a:latin typeface="Trebuchet MS"/>
                <a:cs typeface="Trebuchet MS"/>
              </a:rPr>
              <a:t>ideologies.</a:t>
            </a:r>
            <a:endParaRPr sz="3000" dirty="0">
              <a:latin typeface="Trebuchet MS"/>
              <a:cs typeface="Trebuchet MS"/>
            </a:endParaRPr>
          </a:p>
          <a:p>
            <a:pPr marL="528320" indent="-516255">
              <a:lnSpc>
                <a:spcPts val="3560"/>
              </a:lnSpc>
              <a:buAutoNum type="arabicPeriod"/>
              <a:tabLst>
                <a:tab pos="528320" algn="l"/>
                <a:tab pos="528955" algn="l"/>
              </a:tabLst>
            </a:pPr>
            <a:r>
              <a:rPr sz="3000" spc="-5" dirty="0">
                <a:solidFill>
                  <a:srgbClr val="FFFFFF"/>
                </a:solidFill>
                <a:latin typeface="Trebuchet MS"/>
                <a:cs typeface="Trebuchet MS"/>
              </a:rPr>
              <a:t>Why is it important 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to 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study </a:t>
            </a:r>
            <a:r>
              <a:rPr sz="3000" spc="-5" dirty="0">
                <a:solidFill>
                  <a:srgbClr val="FFFFFF"/>
                </a:solidFill>
                <a:latin typeface="Trebuchet MS"/>
                <a:cs typeface="Trebuchet MS"/>
              </a:rPr>
              <a:t>political</a:t>
            </a:r>
            <a:r>
              <a:rPr sz="30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spc="-5" dirty="0">
                <a:solidFill>
                  <a:srgbClr val="FFFFFF"/>
                </a:solidFill>
                <a:latin typeface="Trebuchet MS"/>
                <a:cs typeface="Trebuchet MS"/>
              </a:rPr>
              <a:t>science?</a:t>
            </a:r>
            <a:endParaRPr sz="30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9142" y="922901"/>
            <a:ext cx="7318057" cy="6437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latin typeface="Trebuchet MS"/>
                <a:cs typeface="Trebuchet MS"/>
              </a:rPr>
              <a:t>POLITICAL</a:t>
            </a:r>
            <a:r>
              <a:rPr b="1" spc="-225" dirty="0">
                <a:latin typeface="Trebuchet MS"/>
                <a:cs typeface="Trebuchet MS"/>
              </a:rPr>
              <a:t> </a:t>
            </a:r>
            <a:r>
              <a:rPr b="1" dirty="0">
                <a:latin typeface="Trebuchet MS"/>
                <a:cs typeface="Trebuchet MS"/>
              </a:rPr>
              <a:t>IDEOLOGIES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59142" y="2309434"/>
            <a:ext cx="10289857" cy="966290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41300" marR="5080" indent="-2286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241300" algn="l"/>
              </a:tabLst>
            </a:pPr>
            <a:r>
              <a:rPr sz="3200" b="1" spc="-20" dirty="0">
                <a:solidFill>
                  <a:srgbClr val="FFFFFF"/>
                </a:solidFill>
                <a:latin typeface="Trebuchet MS"/>
                <a:cs typeface="Trebuchet MS"/>
              </a:rPr>
              <a:t>Fascism.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Extreme form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nationalism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with 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elements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racism, socialism,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3200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militarism.</a:t>
            </a:r>
            <a:endParaRPr sz="32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" y="609600"/>
            <a:ext cx="10436860" cy="1369060"/>
          </a:xfrm>
          <a:custGeom>
            <a:avLst/>
            <a:gdLst/>
            <a:ahLst/>
            <a:cxnLst/>
            <a:rect l="l" t="t" r="r" b="b"/>
            <a:pathLst>
              <a:path w="10436860" h="1369060">
                <a:moveTo>
                  <a:pt x="10436860" y="0"/>
                </a:moveTo>
                <a:lnTo>
                  <a:pt x="0" y="0"/>
                </a:lnTo>
                <a:lnTo>
                  <a:pt x="0" y="1369060"/>
                </a:lnTo>
                <a:lnTo>
                  <a:pt x="10436860" y="1369060"/>
                </a:lnTo>
                <a:lnTo>
                  <a:pt x="1043686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object 4"/>
            <p:cNvSpPr/>
            <p:nvPr/>
          </p:nvSpPr>
          <p:spPr>
            <a:xfrm>
              <a:off x="10586719" y="609600"/>
              <a:ext cx="1602740" cy="1369060"/>
            </a:xfrm>
            <a:custGeom>
              <a:avLst/>
              <a:gdLst/>
              <a:ahLst/>
              <a:cxnLst/>
              <a:rect l="l" t="t" r="r" b="b"/>
              <a:pathLst>
                <a:path w="1602740" h="1369060">
                  <a:moveTo>
                    <a:pt x="1602740" y="0"/>
                  </a:moveTo>
                  <a:lnTo>
                    <a:pt x="0" y="0"/>
                  </a:lnTo>
                  <a:lnTo>
                    <a:pt x="0" y="1369060"/>
                  </a:lnTo>
                  <a:lnTo>
                    <a:pt x="1602740" y="1369060"/>
                  </a:lnTo>
                  <a:lnTo>
                    <a:pt x="1602740" y="0"/>
                  </a:lnTo>
                  <a:close/>
                </a:path>
              </a:pathLst>
            </a:custGeom>
            <a:solidFill>
              <a:srgbClr val="EF931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12191999" cy="685799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9144" y="922900"/>
            <a:ext cx="4574856" cy="6437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25" dirty="0">
                <a:latin typeface="Trebuchet MS"/>
                <a:cs typeface="Trebuchet MS"/>
              </a:rPr>
              <a:t>Political</a:t>
            </a:r>
            <a:r>
              <a:rPr b="1" spc="-55" dirty="0">
                <a:latin typeface="Trebuchet MS"/>
                <a:cs typeface="Trebuchet MS"/>
              </a:rPr>
              <a:t> </a:t>
            </a:r>
            <a:r>
              <a:rPr lang="en-US" b="1" spc="-55" dirty="0" smtClean="0">
                <a:latin typeface="Trebuchet MS"/>
                <a:cs typeface="Trebuchet MS"/>
              </a:rPr>
              <a:t>S</a:t>
            </a:r>
            <a:r>
              <a:rPr b="1" spc="-10" dirty="0" smtClean="0">
                <a:latin typeface="Trebuchet MS"/>
                <a:cs typeface="Trebuchet MS"/>
              </a:rPr>
              <a:t>cience</a:t>
            </a:r>
            <a:endParaRPr b="1" spc="-10" dirty="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59142" y="2309433"/>
            <a:ext cx="10289857" cy="139115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241300" marR="5080" indent="-228600">
              <a:lnSpc>
                <a:spcPct val="90100"/>
              </a:lnSpc>
              <a:spcBef>
                <a:spcPts val="480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a social science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concerned chiefly with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 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description and analysis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political and especially  governmental institutions and</a:t>
            </a:r>
            <a:r>
              <a:rPr sz="3200" spc="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processes</a:t>
            </a:r>
            <a:endParaRPr sz="32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9142" y="922900"/>
            <a:ext cx="2060257" cy="6437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190" dirty="0" smtClean="0">
                <a:latin typeface="Trebuchet MS"/>
                <a:cs typeface="Trebuchet MS"/>
              </a:rPr>
              <a:t>P</a:t>
            </a:r>
            <a:r>
              <a:rPr b="1" dirty="0" smtClean="0">
                <a:latin typeface="Trebuchet MS"/>
                <a:cs typeface="Trebuchet MS"/>
              </a:rPr>
              <a:t>olitic</a:t>
            </a:r>
            <a:r>
              <a:rPr lang="en-US" b="1" dirty="0" smtClean="0">
                <a:latin typeface="Trebuchet MS"/>
                <a:cs typeface="Trebuchet MS"/>
              </a:rPr>
              <a:t>s</a:t>
            </a:r>
            <a:endParaRPr b="1" dirty="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59142" y="2309432"/>
            <a:ext cx="10518457" cy="966290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41300" marR="5080" indent="-2286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241300" algn="l"/>
              </a:tabLst>
            </a:pP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is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ongoing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competition between people,  usually in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groups,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to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shape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policy in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their</a:t>
            </a:r>
            <a:r>
              <a:rPr sz="3200" spc="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spc="-75" dirty="0">
                <a:solidFill>
                  <a:srgbClr val="FFFFFF"/>
                </a:solidFill>
                <a:latin typeface="Trebuchet MS"/>
                <a:cs typeface="Trebuchet MS"/>
              </a:rPr>
              <a:t>favor.</a:t>
            </a:r>
            <a:endParaRPr sz="32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9145" y="922900"/>
            <a:ext cx="1831655" cy="6437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190" dirty="0">
                <a:latin typeface="Trebuchet MS"/>
                <a:cs typeface="Trebuchet MS"/>
              </a:rPr>
              <a:t>P</a:t>
            </a:r>
            <a:r>
              <a:rPr b="1" dirty="0">
                <a:latin typeface="Trebuchet MS"/>
                <a:cs typeface="Trebuchet MS"/>
              </a:rPr>
              <a:t>ower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59145" y="2309432"/>
            <a:ext cx="10366055" cy="1834989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241300" marR="5080" indent="-228600">
              <a:lnSpc>
                <a:spcPct val="90000"/>
              </a:lnSpc>
              <a:spcBef>
                <a:spcPts val="484"/>
              </a:spcBef>
              <a:buFont typeface="Arial"/>
              <a:buChar char="•"/>
              <a:tabLst>
                <a:tab pos="241300" algn="l"/>
              </a:tabLst>
            </a:pP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is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ability to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influence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an outcome to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achieve 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an objective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or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ability to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influence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someone  to act </a:t>
            </a:r>
            <a:r>
              <a:rPr sz="3200" spc="5" dirty="0">
                <a:solidFill>
                  <a:srgbClr val="FFFFFF"/>
                </a:solidFill>
                <a:latin typeface="Trebuchet MS"/>
                <a:cs typeface="Trebuchet MS"/>
              </a:rPr>
              <a:t>in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a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way contrary to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way he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or she 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would choose to</a:t>
            </a:r>
            <a:r>
              <a:rPr sz="3200" spc="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act.</a:t>
            </a:r>
            <a:endParaRPr sz="32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9145" y="922900"/>
            <a:ext cx="1984055" cy="6437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190" dirty="0">
                <a:latin typeface="Trebuchet MS"/>
                <a:cs typeface="Trebuchet MS"/>
              </a:rPr>
              <a:t>P</a:t>
            </a:r>
            <a:r>
              <a:rPr b="1" dirty="0">
                <a:latin typeface="Trebuchet MS"/>
                <a:cs typeface="Trebuchet MS"/>
              </a:rPr>
              <a:t>ower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59142" y="2230314"/>
            <a:ext cx="10518457" cy="2193549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25"/>
              </a:spcBef>
              <a:buFont typeface="Arial"/>
              <a:buChar char="•"/>
              <a:tabLst>
                <a:tab pos="241300" algn="l"/>
              </a:tabLst>
            </a:pPr>
            <a:r>
              <a:rPr sz="3200" spc="-35" dirty="0">
                <a:solidFill>
                  <a:srgbClr val="FFFFFF"/>
                </a:solidFill>
                <a:latin typeface="Trebuchet MS"/>
                <a:cs typeface="Trebuchet MS"/>
              </a:rPr>
              <a:t>Power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involves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exercise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200" i="1" spc="-5" dirty="0">
                <a:solidFill>
                  <a:srgbClr val="FFFFFF"/>
                </a:solidFill>
                <a:latin typeface="Trebuchet MS"/>
                <a:cs typeface="Trebuchet MS"/>
              </a:rPr>
              <a:t>volition</a:t>
            </a:r>
            <a:r>
              <a:rPr sz="3200" i="1" spc="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(will).</a:t>
            </a:r>
            <a:endParaRPr sz="3200" dirty="0">
              <a:latin typeface="Trebuchet MS"/>
              <a:cs typeface="Trebuchet MS"/>
            </a:endParaRPr>
          </a:p>
          <a:p>
            <a:pPr marL="241300" marR="5080" indent="-228600">
              <a:lnSpc>
                <a:spcPts val="3460"/>
              </a:lnSpc>
              <a:spcBef>
                <a:spcPts val="1055"/>
              </a:spcBef>
              <a:buFont typeface="Arial"/>
              <a:buChar char="•"/>
              <a:tabLst>
                <a:tab pos="241300" algn="l"/>
              </a:tabLst>
            </a:pPr>
            <a:r>
              <a:rPr sz="3200" spc="-35" dirty="0">
                <a:solidFill>
                  <a:srgbClr val="FFFFFF"/>
                </a:solidFill>
                <a:latin typeface="Trebuchet MS"/>
                <a:cs typeface="Trebuchet MS"/>
              </a:rPr>
              <a:t>Power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over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someone else involves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altering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his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or 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her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volition</a:t>
            </a:r>
            <a:r>
              <a:rPr sz="3200" spc="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(will).</a:t>
            </a:r>
            <a:endParaRPr sz="3200" dirty="0">
              <a:latin typeface="Trebuchet MS"/>
              <a:cs typeface="Trebuchet MS"/>
            </a:endParaRPr>
          </a:p>
          <a:p>
            <a:pPr marL="241300" indent="-228600">
              <a:lnSpc>
                <a:spcPct val="100000"/>
              </a:lnSpc>
              <a:spcBef>
                <a:spcPts val="550"/>
              </a:spcBef>
              <a:buFont typeface="Arial"/>
              <a:buChar char="•"/>
              <a:tabLst>
                <a:tab pos="241300" algn="l"/>
              </a:tabLst>
            </a:pPr>
            <a:r>
              <a:rPr sz="3200" spc="-35" dirty="0">
                <a:solidFill>
                  <a:srgbClr val="FFFFFF"/>
                </a:solidFill>
                <a:latin typeface="Trebuchet MS"/>
                <a:cs typeface="Trebuchet MS"/>
              </a:rPr>
              <a:t>Power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can be </a:t>
            </a:r>
            <a:r>
              <a:rPr sz="3200" i="1" spc="-10" dirty="0">
                <a:solidFill>
                  <a:srgbClr val="FFFFFF"/>
                </a:solidFill>
                <a:latin typeface="Trebuchet MS"/>
                <a:cs typeface="Trebuchet MS"/>
              </a:rPr>
              <a:t>latent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or</a:t>
            </a:r>
            <a:r>
              <a:rPr sz="3200" spc="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i="1" spc="-5" dirty="0">
                <a:solidFill>
                  <a:srgbClr val="FFFFFF"/>
                </a:solidFill>
                <a:latin typeface="Trebuchet MS"/>
                <a:cs typeface="Trebuchet MS"/>
              </a:rPr>
              <a:t>manifest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32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9144" y="922901"/>
            <a:ext cx="7699056" cy="6437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TYPES OF</a:t>
            </a:r>
            <a:r>
              <a:rPr spc="-95" dirty="0"/>
              <a:t> </a:t>
            </a:r>
            <a:r>
              <a:rPr dirty="0"/>
              <a:t>POWER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59142" y="2230315"/>
            <a:ext cx="9985057" cy="2043252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25"/>
              </a:spcBef>
              <a:buFont typeface="Arial"/>
              <a:buChar char="•"/>
              <a:tabLst>
                <a:tab pos="241300" algn="l"/>
              </a:tabLst>
            </a:pPr>
            <a:r>
              <a:rPr sz="3200" b="1" spc="-35" dirty="0">
                <a:solidFill>
                  <a:srgbClr val="FFFFFF"/>
                </a:solidFill>
                <a:latin typeface="Trebuchet MS"/>
                <a:cs typeface="Trebuchet MS"/>
              </a:rPr>
              <a:t>Force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is power involving physical</a:t>
            </a:r>
            <a:r>
              <a:rPr sz="3200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means.</a:t>
            </a:r>
            <a:endParaRPr sz="3200" dirty="0">
              <a:latin typeface="Trebuchet MS"/>
              <a:cs typeface="Trebuchet MS"/>
            </a:endParaRPr>
          </a:p>
          <a:p>
            <a:pPr marL="241300" marR="5080" indent="-228600">
              <a:lnSpc>
                <a:spcPct val="89900"/>
              </a:lnSpc>
              <a:spcBef>
                <a:spcPts val="1010"/>
              </a:spcBef>
              <a:buFont typeface="Arial"/>
              <a:buChar char="•"/>
              <a:tabLst>
                <a:tab pos="241300" algn="l"/>
              </a:tabLst>
            </a:pPr>
            <a:r>
              <a:rPr sz="3200" b="1" spc="-15" dirty="0">
                <a:solidFill>
                  <a:srgbClr val="FFFFFF"/>
                </a:solidFill>
                <a:latin typeface="Trebuchet MS"/>
                <a:cs typeface="Trebuchet MS"/>
              </a:rPr>
              <a:t>Persuasion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is nonphysical power in which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 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agent using power makes its use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power clear  and known to the agent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over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whom power is  exercised.</a:t>
            </a:r>
            <a:endParaRPr sz="32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9144" y="922901"/>
            <a:ext cx="7394256" cy="6437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TYPES OF</a:t>
            </a:r>
            <a:r>
              <a:rPr spc="-95" dirty="0"/>
              <a:t> </a:t>
            </a:r>
            <a:r>
              <a:rPr dirty="0"/>
              <a:t>POWER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59144" y="2309432"/>
            <a:ext cx="10670856" cy="1535677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41300" marR="334645" indent="-2286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241300" algn="l"/>
              </a:tabLst>
            </a:pPr>
            <a:r>
              <a:rPr sz="3200" b="1" spc="-5" dirty="0">
                <a:solidFill>
                  <a:srgbClr val="FFFFFF"/>
                </a:solidFill>
                <a:latin typeface="Trebuchet MS"/>
                <a:cs typeface="Trebuchet MS"/>
              </a:rPr>
              <a:t>Manipulation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is nonphysical power in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which the 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agent using power conceals the use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3200" spc="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spc="-75" dirty="0">
                <a:solidFill>
                  <a:srgbClr val="FFFFFF"/>
                </a:solidFill>
                <a:latin typeface="Trebuchet MS"/>
                <a:cs typeface="Trebuchet MS"/>
              </a:rPr>
              <a:t>power.</a:t>
            </a:r>
            <a:endParaRPr sz="3200" dirty="0">
              <a:latin typeface="Trebuchet MS"/>
              <a:cs typeface="Trebuchet MS"/>
            </a:endParaRPr>
          </a:p>
          <a:p>
            <a:pPr marL="241300" indent="-228600">
              <a:lnSpc>
                <a:spcPct val="100000"/>
              </a:lnSpc>
              <a:spcBef>
                <a:spcPts val="570"/>
              </a:spcBef>
              <a:buFont typeface="Arial"/>
              <a:buChar char="•"/>
              <a:tabLst>
                <a:tab pos="241300" algn="l"/>
              </a:tabLst>
            </a:pPr>
            <a:r>
              <a:rPr sz="3200" b="1" dirty="0">
                <a:solidFill>
                  <a:srgbClr val="FFFFFF"/>
                </a:solidFill>
                <a:latin typeface="Trebuchet MS"/>
                <a:cs typeface="Trebuchet MS"/>
              </a:rPr>
              <a:t>Exchange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is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the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use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power through</a:t>
            </a:r>
            <a:r>
              <a:rPr sz="3200" spc="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incentives.</a:t>
            </a:r>
            <a:endParaRPr sz="32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9145" y="922900"/>
            <a:ext cx="2898455" cy="6437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190" dirty="0">
                <a:latin typeface="Trebuchet MS"/>
                <a:cs typeface="Trebuchet MS"/>
              </a:rPr>
              <a:t>P</a:t>
            </a:r>
            <a:r>
              <a:rPr b="1" dirty="0">
                <a:latin typeface="Trebuchet MS"/>
                <a:cs typeface="Trebuchet MS"/>
              </a:rPr>
              <a:t>ower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59142" y="2309431"/>
            <a:ext cx="10747058" cy="1517723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41300" marR="510540" indent="-2286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241300" algn="l"/>
              </a:tabLst>
            </a:pP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There is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no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definitive explanation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political  </a:t>
            </a:r>
            <a:r>
              <a:rPr sz="3200" spc="-75" dirty="0">
                <a:solidFill>
                  <a:srgbClr val="FFFFFF"/>
                </a:solidFill>
                <a:latin typeface="Trebuchet MS"/>
                <a:cs typeface="Trebuchet MS"/>
              </a:rPr>
              <a:t>power.</a:t>
            </a:r>
            <a:endParaRPr sz="3200" dirty="0">
              <a:latin typeface="Trebuchet MS"/>
              <a:cs typeface="Trebuchet MS"/>
            </a:endParaRPr>
          </a:p>
          <a:p>
            <a:pPr marL="241300" marR="5080" indent="-228600">
              <a:lnSpc>
                <a:spcPts val="3440"/>
              </a:lnSpc>
              <a:spcBef>
                <a:spcPts val="1015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Biological,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psychological,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cultural,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rational, </a:t>
            </a:r>
            <a:r>
              <a:rPr sz="3200" spc="-10" dirty="0">
                <a:solidFill>
                  <a:srgbClr val="FFFFFF"/>
                </a:solidFill>
                <a:latin typeface="Trebuchet MS"/>
                <a:cs typeface="Trebuchet MS"/>
              </a:rPr>
              <a:t>and  </a:t>
            </a:r>
            <a:r>
              <a:rPr sz="3200" spc="-5" dirty="0">
                <a:solidFill>
                  <a:srgbClr val="FFFFFF"/>
                </a:solidFill>
                <a:latin typeface="Trebuchet MS"/>
                <a:cs typeface="Trebuchet MS"/>
              </a:rPr>
              <a:t>irrational explanations have been put</a:t>
            </a:r>
            <a:r>
              <a:rPr sz="3200" spc="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200" dirty="0">
                <a:solidFill>
                  <a:srgbClr val="FFFFFF"/>
                </a:solidFill>
                <a:latin typeface="Trebuchet MS"/>
                <a:cs typeface="Trebuchet MS"/>
              </a:rPr>
              <a:t>forward.</a:t>
            </a:r>
            <a:endParaRPr sz="32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4022</TotalTime>
  <Words>623</Words>
  <Application>Microsoft Office PowerPoint</Application>
  <PresentationFormat>Custom</PresentationFormat>
  <Paragraphs>57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Apex</vt:lpstr>
      <vt:lpstr>PowerPoint Presentation</vt:lpstr>
      <vt:lpstr>FOCUS  QUESTIONS</vt:lpstr>
      <vt:lpstr>Political Science</vt:lpstr>
      <vt:lpstr>Politics</vt:lpstr>
      <vt:lpstr>Power</vt:lpstr>
      <vt:lpstr>Power</vt:lpstr>
      <vt:lpstr>TYPES OF POWER</vt:lpstr>
      <vt:lpstr>TYPES OF POWER</vt:lpstr>
      <vt:lpstr>Power</vt:lpstr>
      <vt:lpstr>SUBFIELDS OF POLITICAL SCIENCE</vt:lpstr>
      <vt:lpstr>SUBFIELDS OF POLITICAL SCIENCE</vt:lpstr>
      <vt:lpstr>SUBFIELDS OF POLITICAL SCIENCE</vt:lpstr>
      <vt:lpstr>IMPORTANCE OF STUDYING POLITICAL SCIENCE</vt:lpstr>
      <vt:lpstr>Ideology</vt:lpstr>
      <vt:lpstr>POLITICAL IDEOLOGIES</vt:lpstr>
      <vt:lpstr>POLITICAL IDEOLOGIES</vt:lpstr>
      <vt:lpstr>POLITICAL IDEOLOGIES</vt:lpstr>
      <vt:lpstr>POLITICAL IDEOLOGIES</vt:lpstr>
      <vt:lpstr>POLITICAL IDEOLOGIES</vt:lpstr>
      <vt:lpstr>POLITICAL IDEOLOGIES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Acer 37D2</dc:creator>
  <cp:lastModifiedBy>HC</cp:lastModifiedBy>
  <cp:revision>9</cp:revision>
  <dcterms:created xsi:type="dcterms:W3CDTF">2020-03-19T20:19:40Z</dcterms:created>
  <dcterms:modified xsi:type="dcterms:W3CDTF">2020-03-28T20:05:16Z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2018-05-20T00:00:00Z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2020-03-19T00:00:00Z</vt:filetime>
  </property>
</Properties>
</file>